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57" r:id="rId3"/>
    <p:sldId id="258" r:id="rId4"/>
    <p:sldId id="271" r:id="rId5"/>
    <p:sldId id="259" r:id="rId6"/>
    <p:sldId id="260" r:id="rId7"/>
    <p:sldId id="273" r:id="rId8"/>
    <p:sldId id="272" r:id="rId9"/>
    <p:sldId id="261" r:id="rId10"/>
    <p:sldId id="262" r:id="rId11"/>
    <p:sldId id="274" r:id="rId12"/>
    <p:sldId id="263" r:id="rId13"/>
    <p:sldId id="264" r:id="rId14"/>
    <p:sldId id="269" r:id="rId15"/>
    <p:sldId id="265" r:id="rId16"/>
    <p:sldId id="266" r:id="rId17"/>
    <p:sldId id="267" r:id="rId18"/>
    <p:sldId id="26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>
      <p:cViewPr varScale="1">
        <p:scale>
          <a:sx n="81" d="100"/>
          <a:sy n="81" d="100"/>
        </p:scale>
        <p:origin x="67" y="20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1EF40-7623-4ABC-9125-845EABBAC87B}" type="datetimeFigureOut">
              <a:rPr lang="en-US" smtClean="0"/>
              <a:t>1/31/2020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F7D5E-5937-49EE-AA12-A2200DDD7A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11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1EF40-7623-4ABC-9125-845EABBAC87B}" type="datetimeFigureOut">
              <a:rPr lang="en-US" smtClean="0"/>
              <a:t>1/31/2020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F7D5E-5937-49EE-AA12-A2200DDD7A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553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1EF40-7623-4ABC-9125-845EABBAC87B}" type="datetimeFigureOut">
              <a:rPr lang="en-US" smtClean="0"/>
              <a:t>1/31/2020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F7D5E-5937-49EE-AA12-A2200DDD7A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7350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ustom Layout">
    <p:bg>
      <p:bgPr>
        <a:solidFill>
          <a:srgbClr val="F898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fld id="{B8B9C1E0-587B-4EE9-A896-AAA1537573D1}" type="datetimeFigureOut">
              <a:rPr lang="en-US" smtClean="0"/>
              <a:t>1/31/2020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797D5513-3EF8-48DD-8593-AE882259C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970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6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/>
            </a:lvl1pPr>
            <a:lvl2pPr>
              <a:defRPr sz="28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13399"/>
            <a:ext cx="2743200" cy="365125"/>
          </a:xfrm>
        </p:spPr>
        <p:txBody>
          <a:bodyPr/>
          <a:lstStyle/>
          <a:p>
            <a:fld id="{4111EF40-7623-4ABC-9125-845EABBAC87B}" type="datetimeFigureOut">
              <a:rPr lang="en-US" smtClean="0"/>
              <a:t>1/31/2020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1190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F7D5E-5937-49EE-AA12-A2200DDD7A2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650" y="6252585"/>
            <a:ext cx="2552700" cy="523875"/>
          </a:xfrm>
          <a:prstGeom prst="rect">
            <a:avLst/>
          </a:prstGeom>
        </p:spPr>
      </p:pic>
      <p:sp>
        <p:nvSpPr>
          <p:cNvPr id="9" name="Hexagon 8"/>
          <p:cNvSpPr/>
          <p:nvPr userDrawn="1"/>
        </p:nvSpPr>
        <p:spPr>
          <a:xfrm>
            <a:off x="0" y="4747846"/>
            <a:ext cx="1031631" cy="915072"/>
          </a:xfrm>
          <a:prstGeom prst="hexagon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Hexagon 10"/>
          <p:cNvSpPr/>
          <p:nvPr userDrawn="1"/>
        </p:nvSpPr>
        <p:spPr>
          <a:xfrm rot="6985829">
            <a:off x="147079" y="5785324"/>
            <a:ext cx="1071476" cy="934522"/>
          </a:xfrm>
          <a:prstGeom prst="hexagon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Hexagon 11"/>
          <p:cNvSpPr/>
          <p:nvPr userDrawn="1"/>
        </p:nvSpPr>
        <p:spPr>
          <a:xfrm rot="5400000">
            <a:off x="1015459" y="5050607"/>
            <a:ext cx="1060704" cy="914400"/>
          </a:xfrm>
          <a:prstGeom prst="hexagon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5697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1EF40-7623-4ABC-9125-845EABBAC87B}" type="datetimeFigureOut">
              <a:rPr lang="en-US" smtClean="0"/>
              <a:t>1/31/2020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F7D5E-5937-49EE-AA12-A2200DDD7A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147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1EF40-7623-4ABC-9125-845EABBAC87B}" type="datetimeFigureOut">
              <a:rPr lang="en-US" smtClean="0"/>
              <a:t>1/31/2020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F7D5E-5937-49EE-AA12-A2200DDD7A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770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1EF40-7623-4ABC-9125-845EABBAC87B}" type="datetimeFigureOut">
              <a:rPr lang="en-US" smtClean="0"/>
              <a:t>1/31/2020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F7D5E-5937-49EE-AA12-A2200DDD7A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061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1EF40-7623-4ABC-9125-845EABBAC87B}" type="datetimeFigureOut">
              <a:rPr lang="en-US" smtClean="0"/>
              <a:t>1/31/2020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F7D5E-5937-49EE-AA12-A2200DDD7A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875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1EF40-7623-4ABC-9125-845EABBAC87B}" type="datetimeFigureOut">
              <a:rPr lang="en-US" smtClean="0"/>
              <a:t>1/31/2020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F7D5E-5937-49EE-AA12-A2200DDD7A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071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1EF40-7623-4ABC-9125-845EABBAC87B}" type="datetimeFigureOut">
              <a:rPr lang="en-US" smtClean="0"/>
              <a:t>1/31/2020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F7D5E-5937-49EE-AA12-A2200DDD7A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541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1EF40-7623-4ABC-9125-845EABBAC87B}" type="datetimeFigureOut">
              <a:rPr lang="en-US" smtClean="0"/>
              <a:t>1/31/2020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F7D5E-5937-49EE-AA12-A2200DDD7A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44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0782" y="184785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1EF40-7623-4ABC-9125-845EABBAC87B}" type="datetimeFigureOut">
              <a:rPr lang="en-US" smtClean="0"/>
              <a:t>1/31/2020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6F7D5E-5937-49EE-AA12-A2200DDD7A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731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4117" y="528923"/>
            <a:ext cx="6599067" cy="2387600"/>
          </a:xfrm>
        </p:spPr>
        <p:txBody>
          <a:bodyPr>
            <a:noAutofit/>
          </a:bodyPr>
          <a:lstStyle/>
          <a:p>
            <a:r>
              <a:rPr lang="en-US" sz="7200" b="1" dirty="0">
                <a:solidFill>
                  <a:schemeClr val="tx1"/>
                </a:solidFill>
                <a:latin typeface="Alegreya" panose="00000500000000000000" pitchFamily="2" charset="0"/>
              </a:rPr>
              <a:t>Beeswax Food</a:t>
            </a:r>
            <a:br>
              <a:rPr lang="en-US" sz="7200" b="1" dirty="0">
                <a:solidFill>
                  <a:schemeClr val="tx1"/>
                </a:solidFill>
                <a:latin typeface="Alegreya" panose="00000500000000000000" pitchFamily="2" charset="0"/>
              </a:rPr>
            </a:br>
            <a:r>
              <a:rPr lang="en-US" sz="7200" b="1" dirty="0">
                <a:solidFill>
                  <a:schemeClr val="tx1"/>
                </a:solidFill>
                <a:latin typeface="Alegreya" panose="00000500000000000000" pitchFamily="2" charset="0"/>
              </a:rPr>
              <a:t>Wraps DIY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72176" y="3282442"/>
            <a:ext cx="3500021" cy="1655762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>
                <a:solidFill>
                  <a:schemeClr val="tx1"/>
                </a:solidFill>
              </a:rPr>
              <a:t>Peter Underwood</a:t>
            </a:r>
            <a:br>
              <a:rPr lang="en-US" sz="3200" b="1" dirty="0" smtClean="0">
                <a:solidFill>
                  <a:schemeClr val="tx1"/>
                </a:solidFill>
              </a:rPr>
            </a:br>
            <a:r>
              <a:rPr lang="en-US" sz="3200" b="1" dirty="0" smtClean="0">
                <a:solidFill>
                  <a:schemeClr val="tx1"/>
                </a:solidFill>
              </a:rPr>
              <a:t>peter@jrsweb.com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3755" y="4938204"/>
            <a:ext cx="4786717" cy="16270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49" y="1368092"/>
            <a:ext cx="4383657" cy="43836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990600" algn="tl" rotWithShape="0">
              <a:srgbClr val="000000">
                <a:alpha val="7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07847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Wax cloth DIY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Any 100% cotton or hemp cloth works </a:t>
            </a:r>
            <a:r>
              <a:rPr lang="en-US" dirty="0" smtClean="0"/>
              <a:t>well</a:t>
            </a:r>
          </a:p>
          <a:p>
            <a:r>
              <a:rPr lang="en-US" dirty="0" smtClean="0"/>
              <a:t>Quilting cotton </a:t>
            </a:r>
            <a:r>
              <a:rPr lang="en-US" dirty="0" smtClean="0"/>
              <a:t>prints (lots of honey bee or insect patterns)</a:t>
            </a:r>
            <a:endParaRPr lang="en-US" dirty="0" smtClean="0"/>
          </a:p>
          <a:p>
            <a:r>
              <a:rPr lang="en-US" dirty="0" smtClean="0"/>
              <a:t>I like light </a:t>
            </a:r>
            <a:r>
              <a:rPr lang="en-US" dirty="0" smtClean="0"/>
              <a:t>cotton upholstery fabric</a:t>
            </a:r>
            <a:br>
              <a:rPr lang="en-US" dirty="0" smtClean="0"/>
            </a:br>
            <a:r>
              <a:rPr lang="en-US" dirty="0" smtClean="0"/>
              <a:t>or </a:t>
            </a:r>
            <a:r>
              <a:rPr lang="en-US" dirty="0" smtClean="0"/>
              <a:t>very light </a:t>
            </a:r>
            <a:r>
              <a:rPr lang="en-US" dirty="0" smtClean="0"/>
              <a:t>cotton flannel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 rot="19784752">
            <a:off x="2254468" y="3948408"/>
            <a:ext cx="718536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don’t HAVE to use</a:t>
            </a:r>
          </a:p>
          <a:p>
            <a:pPr algn="ctr"/>
            <a:r>
              <a:rPr lang="en-US" sz="32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Honey bee themed </a:t>
            </a:r>
            <a:br>
              <a:rPr lang="en-US" sz="32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fabrics, but, . . . .</a:t>
            </a:r>
          </a:p>
        </p:txBody>
      </p:sp>
    </p:spTree>
    <p:extLst>
      <p:ext uri="{BB962C8B-B14F-4D97-AF65-F5344CB8AC3E}">
        <p14:creationId xmlns:p14="http://schemas.microsoft.com/office/powerpoint/2010/main" val="1311843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Wax cloth DIY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Cut cloth into sizes you prefer</a:t>
            </a:r>
          </a:p>
          <a:p>
            <a:r>
              <a:rPr lang="en-US" dirty="0"/>
              <a:t>Pinking the edges decreases fraying</a:t>
            </a:r>
          </a:p>
          <a:p>
            <a:r>
              <a:rPr lang="en-US" dirty="0"/>
              <a:t>8” x 8” works well for cheese and small items</a:t>
            </a:r>
          </a:p>
          <a:p>
            <a:r>
              <a:rPr lang="en-US" dirty="0"/>
              <a:t>10” x 12” sandwiches</a:t>
            </a:r>
          </a:p>
          <a:p>
            <a:r>
              <a:rPr lang="en-US" dirty="0"/>
              <a:t>14” x 16” for bowl covers, larger items</a:t>
            </a:r>
          </a:p>
          <a:p>
            <a:r>
              <a:rPr lang="en-US" dirty="0"/>
              <a:t>Buttons with tie string can be added later if desired</a:t>
            </a:r>
          </a:p>
        </p:txBody>
      </p:sp>
    </p:spTree>
    <p:extLst>
      <p:ext uri="{BB962C8B-B14F-4D97-AF65-F5344CB8AC3E}">
        <p14:creationId xmlns:p14="http://schemas.microsoft.com/office/powerpoint/2010/main" val="1605075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1C86A6-7E70-444D-983B-6DDE48287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Melt the wax &amp; oil (175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⁰F)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AEA00E7-59C9-493C-BBFE-2F9ECAD2B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0782" y="1847850"/>
            <a:ext cx="10901218" cy="4351338"/>
          </a:xfrm>
        </p:spPr>
        <p:txBody>
          <a:bodyPr>
            <a:normAutofit/>
          </a:bodyPr>
          <a:lstStyle/>
          <a:p>
            <a:r>
              <a:rPr lang="en-US" dirty="0"/>
              <a:t>Adding a little bit of oil really helps with </a:t>
            </a:r>
            <a:r>
              <a:rPr lang="en-US" dirty="0" smtClean="0"/>
              <a:t>flexibility &amp; </a:t>
            </a:r>
            <a:r>
              <a:rPr lang="en-US" dirty="0"/>
              <a:t>ability to mold </a:t>
            </a:r>
            <a:r>
              <a:rPr lang="en-US" dirty="0" smtClean="0"/>
              <a:t>to the shape</a:t>
            </a:r>
          </a:p>
          <a:p>
            <a:r>
              <a:rPr lang="en-US" dirty="0" smtClean="0"/>
              <a:t>Jojoba oil has a long shelf life (doesn’t go rancid quickly)</a:t>
            </a:r>
          </a:p>
          <a:p>
            <a:r>
              <a:rPr lang="en-US" dirty="0" smtClean="0"/>
              <a:t>Pine </a:t>
            </a:r>
            <a:r>
              <a:rPr lang="en-US" dirty="0"/>
              <a:t>resin also helps with flexibility and aids in cloth clinging to itself and to bowls (</a:t>
            </a:r>
            <a:r>
              <a:rPr lang="en-US" sz="2400" dirty="0"/>
              <a:t>people like or dislike the pine scent</a:t>
            </a:r>
            <a:r>
              <a:rPr lang="en-US" dirty="0"/>
              <a:t>)</a:t>
            </a: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  <a:p>
            <a:pPr lvl="2"/>
            <a:r>
              <a:rPr lang="en-US" sz="3200" dirty="0"/>
              <a:t>Peter’s formulas: 	1 lb. wax; </a:t>
            </a:r>
            <a:r>
              <a:rPr lang="en-US" sz="3200" dirty="0" smtClean="0"/>
              <a:t>45-60 </a:t>
            </a:r>
            <a:r>
              <a:rPr lang="en-US" sz="3200" dirty="0"/>
              <a:t>mL (</a:t>
            </a:r>
            <a:r>
              <a:rPr lang="en-US" sz="3200" dirty="0" smtClean="0"/>
              <a:t>1.5-2 </a:t>
            </a:r>
            <a:r>
              <a:rPr lang="en-US" sz="3200" dirty="0"/>
              <a:t>oz) oil</a:t>
            </a:r>
            <a:br>
              <a:rPr lang="en-US" sz="3200" dirty="0"/>
            </a:br>
            <a:r>
              <a:rPr lang="en-US" sz="3200" dirty="0"/>
              <a:t>			  	1 lb. wax; 30 mL oil; </a:t>
            </a:r>
            <a:r>
              <a:rPr lang="en-US" sz="3200" dirty="0" smtClean="0"/>
              <a:t>1 </a:t>
            </a:r>
            <a:r>
              <a:rPr lang="en-US" sz="3200" dirty="0"/>
              <a:t>oz pine </a:t>
            </a:r>
            <a:r>
              <a:rPr lang="en-US" sz="3200" dirty="0" smtClean="0"/>
              <a:t>resin</a:t>
            </a: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/>
              <a:t>					</a:t>
            </a: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200442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2833CB-BCF9-4941-BD54-B60435AC7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Soak cloth in wax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AFDA8DB4-9098-4AEC-BF21-905EFF916C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089" y="1690688"/>
            <a:ext cx="7737346" cy="4352257"/>
          </a:xfrm>
        </p:spPr>
      </p:pic>
    </p:spTree>
    <p:extLst>
      <p:ext uri="{BB962C8B-B14F-4D97-AF65-F5344CB8AC3E}">
        <p14:creationId xmlns:p14="http://schemas.microsoft.com/office/powerpoint/2010/main" val="108860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92FC5C-DE73-4F8B-8651-FFD4AAD92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waxing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CC0BAF2-0B37-42CB-AE15-BD99F1C34B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Melted wax can be painted onto cloth</a:t>
            </a:r>
          </a:p>
          <a:p>
            <a:pPr lvl="1"/>
            <a:r>
              <a:rPr lang="en-US" dirty="0"/>
              <a:t>Will require heat gun to work wax into cloth</a:t>
            </a:r>
          </a:p>
          <a:p>
            <a:r>
              <a:rPr lang="en-US" dirty="0"/>
              <a:t>Grated wax </a:t>
            </a:r>
            <a:r>
              <a:rPr lang="en-US" dirty="0" smtClean="0"/>
              <a:t>placed </a:t>
            </a:r>
            <a:r>
              <a:rPr lang="en-US" dirty="0"/>
              <a:t>on cloth </a:t>
            </a:r>
            <a:r>
              <a:rPr lang="en-US" dirty="0" smtClean="0"/>
              <a:t>&amp; </a:t>
            </a:r>
            <a:r>
              <a:rPr lang="en-US" dirty="0"/>
              <a:t>melted in oven or solar melter</a:t>
            </a:r>
          </a:p>
          <a:p>
            <a:pPr lvl="1"/>
            <a:r>
              <a:rPr lang="en-US" dirty="0"/>
              <a:t>Use very low heat (&lt;200 degrees)</a:t>
            </a:r>
          </a:p>
          <a:p>
            <a:pPr lvl="1"/>
            <a:r>
              <a:rPr lang="en-US" dirty="0"/>
              <a:t>Place cloth on parchment covered cookie sheet</a:t>
            </a:r>
          </a:p>
          <a:p>
            <a:pPr lvl="1"/>
            <a:r>
              <a:rPr lang="en-US" dirty="0"/>
              <a:t>Will require heat gun to even out wax</a:t>
            </a:r>
          </a:p>
          <a:p>
            <a:pPr lvl="2"/>
            <a:r>
              <a:rPr lang="en-US" sz="2800" dirty="0"/>
              <a:t>Be careful of oven fires</a:t>
            </a:r>
          </a:p>
        </p:txBody>
      </p:sp>
    </p:spTree>
    <p:extLst>
      <p:ext uri="{BB962C8B-B14F-4D97-AF65-F5344CB8AC3E}">
        <p14:creationId xmlns:p14="http://schemas.microsoft.com/office/powerpoint/2010/main" val="210665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4088B0-5164-487A-8015-F3745FF5E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Remove excess wax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F2A991-FD14-4D0A-AF56-961C97AC7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Place waxed cloth on top of next cloth to be waxed</a:t>
            </a:r>
          </a:p>
          <a:p>
            <a:pPr lvl="1"/>
            <a:r>
              <a:rPr lang="en-US" dirty="0"/>
              <a:t>Excess wax will be soaked up by 2</a:t>
            </a:r>
            <a:r>
              <a:rPr lang="en-US" baseline="30000" dirty="0"/>
              <a:t>nd</a:t>
            </a:r>
            <a:r>
              <a:rPr lang="en-US" dirty="0"/>
              <a:t> cloth</a:t>
            </a:r>
          </a:p>
          <a:p>
            <a:r>
              <a:rPr lang="en-US" dirty="0"/>
              <a:t>Use heat gun to work excess wax into cloth</a:t>
            </a:r>
          </a:p>
          <a:p>
            <a:r>
              <a:rPr lang="en-US" dirty="0"/>
              <a:t>Wipe away excess wax with another cloth to be waxed</a:t>
            </a:r>
          </a:p>
          <a:p>
            <a:r>
              <a:rPr lang="en-US" dirty="0"/>
              <a:t>Set on cardboard or scrap cloth to dry</a:t>
            </a:r>
          </a:p>
          <a:p>
            <a:pPr marL="0" indent="0">
              <a:buNone/>
            </a:pPr>
            <a:r>
              <a:rPr lang="en-US" dirty="0"/>
              <a:t>		</a:t>
            </a:r>
            <a:br>
              <a:rPr lang="en-US" dirty="0"/>
            </a:br>
            <a:r>
              <a:rPr lang="en-US" dirty="0"/>
              <a:t>		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7F78392-D1FE-4BA8-A967-D18CFB8ED102}"/>
              </a:ext>
            </a:extLst>
          </p:cNvPr>
          <p:cNvSpPr/>
          <p:nvPr/>
        </p:nvSpPr>
        <p:spPr>
          <a:xfrm>
            <a:off x="2440069" y="4637109"/>
            <a:ext cx="92466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… never buy plastic wrap again!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A8E28B7-5B50-44E0-B335-6AB416FD9C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8" r="12286" b="3088"/>
          <a:stretch/>
        </p:blipFill>
        <p:spPr>
          <a:xfrm rot="9411965">
            <a:off x="10364742" y="5592153"/>
            <a:ext cx="1749515" cy="121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00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2C3192-C3DA-4941-B24A-C217ADD85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Removing excess wax with heat gun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854B19F9-92B5-423F-912A-877747C8AC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983">
            <a:off x="1554353" y="2840721"/>
            <a:ext cx="6719054" cy="377946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4535CB5-49FD-4857-934A-D604F34CAE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8583" y="3066687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8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91FA9B-0E9E-45C3-90B6-F5616A9AC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of cloth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E59F8E9-AF8C-4230-A462-2FB73E30AC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Heat from your hands helps mold the cloth to itself or to item being stored</a:t>
            </a:r>
          </a:p>
          <a:p>
            <a:r>
              <a:rPr lang="en-US" dirty="0"/>
              <a:t>Rubber band or string can help keep cloth in place</a:t>
            </a:r>
          </a:p>
          <a:p>
            <a:r>
              <a:rPr lang="en-US" dirty="0"/>
              <a:t>Cloth-stored food can be kept in freezer (wax may flake off)</a:t>
            </a:r>
          </a:p>
          <a:p>
            <a:r>
              <a:rPr lang="en-US" dirty="0"/>
              <a:t>Wash </a:t>
            </a:r>
            <a:r>
              <a:rPr lang="en-US" dirty="0" smtClean="0"/>
              <a:t>with sponge/rag using </a:t>
            </a:r>
            <a:r>
              <a:rPr lang="en-US" dirty="0" err="1" smtClean="0"/>
              <a:t>luke</a:t>
            </a:r>
            <a:r>
              <a:rPr lang="en-US" dirty="0" smtClean="0"/>
              <a:t>-warm </a:t>
            </a:r>
            <a:r>
              <a:rPr lang="en-US" dirty="0"/>
              <a:t>soapy water</a:t>
            </a:r>
          </a:p>
          <a:p>
            <a:r>
              <a:rPr lang="en-US" dirty="0"/>
              <a:t>Don’t store raw </a:t>
            </a:r>
            <a:r>
              <a:rPr lang="en-US" dirty="0" smtClean="0"/>
              <a:t>meat or fish</a:t>
            </a:r>
            <a:br>
              <a:rPr lang="en-US" dirty="0" smtClean="0"/>
            </a:br>
            <a:endParaRPr lang="en-US" dirty="0"/>
          </a:p>
          <a:p>
            <a:pPr lvl="2"/>
            <a:r>
              <a:rPr lang="en-US" sz="3200" dirty="0"/>
              <a:t>Cloth may be re-waxed or composted</a:t>
            </a:r>
          </a:p>
          <a:p>
            <a:r>
              <a:rPr lang="en-US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82268">
            <a:off x="9386594" y="4357434"/>
            <a:ext cx="2729134" cy="23953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03580">
            <a:off x="156846" y="-1457542"/>
            <a:ext cx="2578872" cy="3269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64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99EE1539-2738-4166-88C1-97EE37ADF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Demonstration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29943B9-F5A3-4F4C-A6BE-DA6D62A1EB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099" y="1690688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35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is waxed cloth?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Waxed cloth is simply fabric coated or impregnated with wax and possibly other waterproofing substances</a:t>
            </a:r>
          </a:p>
          <a:p>
            <a:r>
              <a:rPr lang="en-US" dirty="0"/>
              <a:t>Waxed cloth has been used for centuries </a:t>
            </a:r>
            <a:br>
              <a:rPr lang="en-US" dirty="0"/>
            </a:br>
            <a:r>
              <a:rPr lang="en-US" dirty="0"/>
              <a:t>to store food, </a:t>
            </a:r>
            <a:br>
              <a:rPr lang="en-US" dirty="0"/>
            </a:br>
            <a:r>
              <a:rPr lang="en-US" dirty="0"/>
              <a:t>to waterproof clothing, </a:t>
            </a:r>
            <a:br>
              <a:rPr lang="en-US" dirty="0"/>
            </a:br>
            <a:r>
              <a:rPr lang="en-US" dirty="0"/>
              <a:t>and to coat boat sails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635" y="3413605"/>
            <a:ext cx="5514109" cy="268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091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Waxed cloth resurgence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Oceans are filling up with plastic</a:t>
            </a:r>
          </a:p>
          <a:p>
            <a:r>
              <a:rPr lang="en-US" dirty="0"/>
              <a:t>Waxed cloth seen as replacement</a:t>
            </a:r>
            <a:br>
              <a:rPr lang="en-US" dirty="0"/>
            </a:br>
            <a:r>
              <a:rPr lang="en-US" dirty="0"/>
              <a:t>for plastic wrap, plastic bags,</a:t>
            </a:r>
            <a:br>
              <a:rPr lang="en-US" dirty="0"/>
            </a:br>
            <a:r>
              <a:rPr lang="en-US" dirty="0"/>
              <a:t>and aluminum foil</a:t>
            </a:r>
          </a:p>
          <a:p>
            <a:r>
              <a:rPr lang="en-US" dirty="0"/>
              <a:t>Reusable, washable, renewable,</a:t>
            </a:r>
            <a:br>
              <a:rPr lang="en-US" dirty="0"/>
            </a:br>
            <a:r>
              <a:rPr lang="en-US" dirty="0"/>
              <a:t>compostable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36416">
            <a:off x="7541887" y="2503474"/>
            <a:ext cx="5783874" cy="357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7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Commercial Wraps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290782" y="1847850"/>
            <a:ext cx="4176764" cy="4351338"/>
          </a:xfrm>
        </p:spPr>
        <p:txBody>
          <a:bodyPr/>
          <a:lstStyle/>
          <a:p>
            <a:r>
              <a:rPr lang="en-US" dirty="0" smtClean="0"/>
              <a:t>Grocery Stores</a:t>
            </a:r>
          </a:p>
          <a:p>
            <a:r>
              <a:rPr lang="en-US" dirty="0" smtClean="0"/>
              <a:t>Farmer’s Markets</a:t>
            </a:r>
          </a:p>
          <a:p>
            <a:r>
              <a:rPr lang="en-US" dirty="0" smtClean="0"/>
              <a:t>Online</a:t>
            </a:r>
          </a:p>
          <a:p>
            <a:r>
              <a:rPr lang="en-US" dirty="0" smtClean="0"/>
              <a:t>Expensive?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097" y="1518444"/>
            <a:ext cx="3649508" cy="475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01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Waxed cloth DIY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One </a:t>
            </a:r>
            <a:r>
              <a:rPr lang="en-US" dirty="0"/>
              <a:t>of the easiest DIY projects using</a:t>
            </a:r>
            <a:br>
              <a:rPr lang="en-US" dirty="0"/>
            </a:br>
            <a:r>
              <a:rPr lang="en-US" dirty="0"/>
              <a:t>products from the hive</a:t>
            </a:r>
          </a:p>
          <a:p>
            <a:r>
              <a:rPr lang="en-US" dirty="0"/>
              <a:t>Can use your own beeswax from</a:t>
            </a:r>
            <a:br>
              <a:rPr lang="en-US" dirty="0"/>
            </a:br>
            <a:r>
              <a:rPr lang="en-US" dirty="0"/>
              <a:t>excess comb, wax cappings, old frames,</a:t>
            </a:r>
            <a:br>
              <a:rPr lang="en-US" dirty="0"/>
            </a:br>
            <a:r>
              <a:rPr lang="en-US" dirty="0"/>
              <a:t>crush and strain leftovers</a:t>
            </a:r>
          </a:p>
          <a:p>
            <a:pPr marL="1433513" lvl="3" indent="-292100"/>
            <a:r>
              <a:rPr lang="en-US" sz="3200" dirty="0"/>
              <a:t>Buy beeswax blocks at farmers </a:t>
            </a:r>
            <a:br>
              <a:rPr lang="en-US" sz="3200" dirty="0"/>
            </a:br>
            <a:r>
              <a:rPr lang="en-US" sz="3200" dirty="0"/>
              <a:t>markets or your local beekeeper</a:t>
            </a:r>
            <a:br>
              <a:rPr lang="en-US" sz="3200" dirty="0"/>
            </a:b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3581" y="1521836"/>
            <a:ext cx="3565236" cy="356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20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you need?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Beeswax (cleaned)</a:t>
            </a:r>
            <a:br>
              <a:rPr lang="en-US" dirty="0"/>
            </a:br>
            <a:r>
              <a:rPr lang="en-US" dirty="0"/>
              <a:t>1-2 oz. per 12” x 16” cloth</a:t>
            </a:r>
          </a:p>
          <a:p>
            <a:r>
              <a:rPr lang="en-US" dirty="0"/>
              <a:t>Flexibility and cling enhancers are</a:t>
            </a:r>
            <a:br>
              <a:rPr lang="en-US" dirty="0"/>
            </a:br>
            <a:r>
              <a:rPr lang="en-US" dirty="0"/>
              <a:t>useful: Jojoba oil, pine resin</a:t>
            </a:r>
          </a:p>
          <a:p>
            <a:r>
              <a:rPr lang="en-US" dirty="0"/>
              <a:t>Cotton cloth</a:t>
            </a:r>
          </a:p>
          <a:p>
            <a:r>
              <a:rPr lang="en-US" dirty="0"/>
              <a:t>Heat gun (hair dryer might work)</a:t>
            </a:r>
          </a:p>
          <a:p>
            <a:r>
              <a:rPr lang="en-US" dirty="0"/>
              <a:t>Heat source to melt wax</a:t>
            </a:r>
          </a:p>
          <a:p>
            <a:pPr lvl="3"/>
            <a:r>
              <a:rPr lang="en-US" sz="2600" b="1" dirty="0"/>
              <a:t>Electric skillet</a:t>
            </a:r>
          </a:p>
          <a:p>
            <a:pPr lvl="3"/>
            <a:r>
              <a:rPr lang="en-US" sz="2000" dirty="0"/>
              <a:t>Crock pot</a:t>
            </a:r>
          </a:p>
          <a:p>
            <a:pPr lvl="3"/>
            <a:r>
              <a:rPr lang="en-US" sz="2000" dirty="0"/>
              <a:t>Microwave</a:t>
            </a:r>
          </a:p>
          <a:p>
            <a:pPr lvl="3"/>
            <a:r>
              <a:rPr lang="en-US" sz="2000" dirty="0"/>
              <a:t>Oven, stove top (double boiler)</a:t>
            </a:r>
          </a:p>
          <a:p>
            <a:pPr lvl="3"/>
            <a:r>
              <a:rPr lang="en-US" sz="2000" dirty="0"/>
              <a:t>Solar melter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654">
            <a:off x="10413621" y="4055040"/>
            <a:ext cx="1606301" cy="22993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9826">
            <a:off x="8941914" y="4581097"/>
            <a:ext cx="1050184" cy="2191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1190">
            <a:off x="6793925" y="2549244"/>
            <a:ext cx="3582364" cy="20150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84640" y="837335"/>
            <a:ext cx="3034142" cy="170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359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Miraculous </a:t>
            </a:r>
            <a:r>
              <a:rPr lang="en-US" dirty="0" err="1" smtClean="0"/>
              <a:t>JoJoba</a:t>
            </a:r>
            <a:r>
              <a:rPr lang="en-US" dirty="0" smtClean="0"/>
              <a:t> Oil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0782" y="1847850"/>
            <a:ext cx="5713333" cy="4351338"/>
          </a:xfrm>
        </p:spPr>
        <p:txBody>
          <a:bodyPr/>
          <a:lstStyle/>
          <a:p>
            <a:r>
              <a:rPr lang="en-US" dirty="0" smtClean="0"/>
              <a:t>Local plant!!</a:t>
            </a:r>
          </a:p>
          <a:p>
            <a:r>
              <a:rPr lang="en-US" b="1" u="sng" dirty="0" smtClean="0"/>
              <a:t>Chemically slow to oxidize</a:t>
            </a:r>
          </a:p>
          <a:p>
            <a:r>
              <a:rPr lang="en-US" b="1" u="sng" dirty="0" smtClean="0"/>
              <a:t>5-year shelf life</a:t>
            </a:r>
          </a:p>
          <a:p>
            <a:r>
              <a:rPr lang="en-US" dirty="0" smtClean="0"/>
              <a:t>No odor</a:t>
            </a:r>
          </a:p>
          <a:p>
            <a:r>
              <a:rPr lang="en-US" dirty="0" smtClean="0"/>
              <a:t>Could use any plant oil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128" y="1558713"/>
            <a:ext cx="2906613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854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Pine Resin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1355" y="1769269"/>
            <a:ext cx="5439956" cy="4351338"/>
          </a:xfrm>
        </p:spPr>
        <p:txBody>
          <a:bodyPr/>
          <a:lstStyle/>
          <a:p>
            <a:r>
              <a:rPr lang="en-US" dirty="0" smtClean="0"/>
              <a:t>Adds useful tackiness</a:t>
            </a:r>
          </a:p>
          <a:p>
            <a:r>
              <a:rPr lang="en-US" dirty="0" smtClean="0"/>
              <a:t>NOT powdered Pine Rosin</a:t>
            </a:r>
          </a:p>
          <a:p>
            <a:r>
              <a:rPr lang="en-US" dirty="0" smtClean="0"/>
              <a:t>Imparts strong pine scent</a:t>
            </a:r>
          </a:p>
          <a:p>
            <a:r>
              <a:rPr lang="en-US" dirty="0" smtClean="0"/>
              <a:t>Local product </a:t>
            </a:r>
            <a:br>
              <a:rPr lang="en-US" dirty="0" smtClean="0"/>
            </a:br>
            <a:r>
              <a:rPr lang="en-US" dirty="0" smtClean="0"/>
              <a:t>	</a:t>
            </a:r>
            <a:r>
              <a:rPr lang="en-US" sz="2800" dirty="0" smtClean="0"/>
              <a:t>(jennyjoyssoap.com)</a:t>
            </a:r>
          </a:p>
          <a:p>
            <a:r>
              <a:rPr lang="en-US" dirty="0" smtClean="0"/>
              <a:t>Propolis?</a:t>
            </a:r>
            <a:endParaRPr lang="en-US" sz="4400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033" y="1301579"/>
            <a:ext cx="3421386" cy="489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92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Bee Careful!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Wax is quite flammable (flash point 400 </a:t>
            </a:r>
            <a:r>
              <a:rPr lang="en-US" dirty="0">
                <a:latin typeface="Calibri" panose="020F0502020204030204" pitchFamily="34" charset="0"/>
              </a:rPr>
              <a:t>⁰F)</a:t>
            </a:r>
          </a:p>
          <a:p>
            <a:r>
              <a:rPr lang="en-US" dirty="0">
                <a:latin typeface="Calibri" panose="020F0502020204030204" pitchFamily="34" charset="0"/>
              </a:rPr>
              <a:t>Hot wax can easily burn skin</a:t>
            </a:r>
          </a:p>
          <a:p>
            <a:r>
              <a:rPr lang="en-US" dirty="0">
                <a:latin typeface="Calibri" panose="020F0502020204030204" pitchFamily="34" charset="0"/>
              </a:rPr>
              <a:t>Electric skillet has many merits</a:t>
            </a:r>
          </a:p>
          <a:p>
            <a:pPr marL="1254125" lvl="1" indent="-339725"/>
            <a:r>
              <a:rPr lang="en-US" dirty="0">
                <a:latin typeface="Calibri" panose="020F0502020204030204" pitchFamily="34" charset="0"/>
              </a:rPr>
              <a:t>Can control temperature easily</a:t>
            </a:r>
          </a:p>
          <a:p>
            <a:pPr marL="1254125" lvl="1" indent="-339725"/>
            <a:r>
              <a:rPr lang="en-US" dirty="0">
                <a:latin typeface="Calibri" panose="020F0502020204030204" pitchFamily="34" charset="0"/>
              </a:rPr>
              <a:t>Wax has little potential to contact heating element</a:t>
            </a:r>
          </a:p>
          <a:p>
            <a:pPr marL="1254125" lvl="1" indent="-339725"/>
            <a:r>
              <a:rPr lang="en-US" dirty="0">
                <a:latin typeface="Calibri" panose="020F0502020204030204" pitchFamily="34" charset="0"/>
              </a:rPr>
              <a:t>Cheap (craigslist, 2</a:t>
            </a:r>
            <a:r>
              <a:rPr lang="en-US" baseline="30000" dirty="0">
                <a:latin typeface="Calibri" panose="020F0502020204030204" pitchFamily="34" charset="0"/>
              </a:rPr>
              <a:t>nd</a:t>
            </a:r>
            <a:r>
              <a:rPr lang="en-US" dirty="0">
                <a:latin typeface="Calibri" panose="020F0502020204030204" pitchFamily="34" charset="0"/>
              </a:rPr>
              <a:t> hand stores)</a:t>
            </a:r>
          </a:p>
          <a:p>
            <a:pPr marL="1254125" lvl="1" indent="-339725"/>
            <a:r>
              <a:rPr lang="en-US" dirty="0">
                <a:latin typeface="Calibri" panose="020F0502020204030204" pitchFamily="34" charset="0"/>
              </a:rPr>
              <a:t>Doesn’t ruin marriages</a:t>
            </a:r>
          </a:p>
          <a:p>
            <a:pPr lvl="3"/>
            <a:r>
              <a:rPr lang="en-US" sz="2000" dirty="0">
                <a:latin typeface="Calibri" panose="020F0502020204030204" pitchFamily="34" charset="0"/>
              </a:rPr>
              <a:t>No big mess of kitchen, cookie sheets, oven, microwave, house . . .</a:t>
            </a:r>
          </a:p>
          <a:p>
            <a:pPr marL="1254125" lvl="2" indent="-339725"/>
            <a:r>
              <a:rPr lang="en-US" sz="2800" dirty="0">
                <a:latin typeface="Calibri" panose="020F0502020204030204" pitchFamily="34" charset="0"/>
              </a:rPr>
              <a:t>Can use for other wax melting projects (lip balm, candles, </a:t>
            </a:r>
            <a:br>
              <a:rPr lang="en-US" sz="2800" dirty="0">
                <a:latin typeface="Calibri" panose="020F0502020204030204" pitchFamily="34" charset="0"/>
              </a:rPr>
            </a:br>
            <a:r>
              <a:rPr lang="en-US" sz="2800" dirty="0">
                <a:latin typeface="Calibri" panose="020F0502020204030204" pitchFamily="34" charset="0"/>
              </a:rPr>
              <a:t>wax processing)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373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547</TotalTime>
  <Words>525</Words>
  <Application>Microsoft Office PowerPoint</Application>
  <PresentationFormat>Widescreen</PresentationFormat>
  <Paragraphs>96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Alegreya</vt:lpstr>
      <vt:lpstr>Arial</vt:lpstr>
      <vt:lpstr>Calibri</vt:lpstr>
      <vt:lpstr>Calibri Light</vt:lpstr>
      <vt:lpstr>Office Theme</vt:lpstr>
      <vt:lpstr>Beeswax Food Wraps DIY</vt:lpstr>
      <vt:lpstr>What is waxed cloth?</vt:lpstr>
      <vt:lpstr>Waxed cloth resurgence</vt:lpstr>
      <vt:lpstr>Commercial Wraps</vt:lpstr>
      <vt:lpstr>Waxed cloth DIY</vt:lpstr>
      <vt:lpstr>What do you need?</vt:lpstr>
      <vt:lpstr>Miraculous JoJoba Oil</vt:lpstr>
      <vt:lpstr>Pine Resin</vt:lpstr>
      <vt:lpstr>Bee Careful!</vt:lpstr>
      <vt:lpstr>Wax cloth DIY process</vt:lpstr>
      <vt:lpstr>Wax cloth DIY process</vt:lpstr>
      <vt:lpstr>Melt the wax &amp; oil (175 ⁰F)</vt:lpstr>
      <vt:lpstr>Soak cloth in wax</vt:lpstr>
      <vt:lpstr>Other waxing methods</vt:lpstr>
      <vt:lpstr>Remove excess wax</vt:lpstr>
      <vt:lpstr>Removing excess wax with heat gun</vt:lpstr>
      <vt:lpstr>Use of cloth</vt:lpstr>
      <vt:lpstr>Demonstration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Underwood</dc:creator>
  <cp:lastModifiedBy>Peter Underwood</cp:lastModifiedBy>
  <cp:revision>48</cp:revision>
  <dcterms:created xsi:type="dcterms:W3CDTF">2018-09-11T22:52:38Z</dcterms:created>
  <dcterms:modified xsi:type="dcterms:W3CDTF">2020-01-31T23:43:06Z</dcterms:modified>
</cp:coreProperties>
</file>